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259" r:id="rId3"/>
    <p:sldId id="283" r:id="rId4"/>
    <p:sldId id="282" r:id="rId5"/>
    <p:sldId id="260" r:id="rId6"/>
    <p:sldId id="261" r:id="rId7"/>
    <p:sldId id="262" r:id="rId8"/>
    <p:sldId id="266" r:id="rId9"/>
    <p:sldId id="271" r:id="rId10"/>
    <p:sldId id="274" r:id="rId11"/>
    <p:sldId id="276" r:id="rId12"/>
    <p:sldId id="277" r:id="rId1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BEF6-29A1-4B2C-9CB8-B596E6ED60E8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FA19D-EF42-48CF-9A2B-A04F3A85A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30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/>
            <a:r>
              <a:rPr lang="cs-CZ" sz="1200" dirty="0"/>
              <a:t>Posílením schopnosti rozpoznávat rizika a schopnosti jim předcházet</a:t>
            </a:r>
          </a:p>
          <a:p>
            <a:pPr lvl="1" algn="just"/>
            <a:r>
              <a:rPr lang="cs-CZ" sz="1200" dirty="0"/>
              <a:t>Podporou schopností uspokojování potřeb společensky přijatelným způsobem</a:t>
            </a:r>
          </a:p>
          <a:p>
            <a:pPr lvl="1" algn="just"/>
            <a:r>
              <a:rPr lang="cs-CZ" sz="1200" dirty="0"/>
              <a:t>Přebíráním zodpovědnosti za své chování a jednání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FA19D-EF42-48CF-9A2B-A04F3A85A58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06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jednotlivých oblastech pracujeme na tom, aby byl </a:t>
            </a:r>
            <a:r>
              <a:rPr lang="cs-CZ" dirty="0" err="1"/>
              <a:t>samostaný</a:t>
            </a:r>
            <a:r>
              <a:rPr lang="cs-CZ" dirty="0"/>
              <a:t>, uvědomoval si potřebu řešit dané problému, měl strategie, jak je zvládat a zároveň si uměl vyhledat podporu</a:t>
            </a:r>
          </a:p>
          <a:p>
            <a:endParaRPr lang="cs-CZ" dirty="0"/>
          </a:p>
          <a:p>
            <a:r>
              <a:rPr lang="cs-CZ" dirty="0"/>
              <a:t>Škála:</a:t>
            </a:r>
          </a:p>
          <a:p>
            <a:pPr marL="171450" indent="-171450">
              <a:buFontTx/>
              <a:buChar char="-"/>
            </a:pPr>
            <a:r>
              <a:rPr lang="cs-CZ" dirty="0"/>
              <a:t>odmítá přiznat, že daná oblast může být problém a je třeba nějak řešit</a:t>
            </a:r>
          </a:p>
          <a:p>
            <a:pPr marL="171450" indent="-171450">
              <a:buFontTx/>
              <a:buChar char="-"/>
            </a:pPr>
            <a:r>
              <a:rPr lang="cs-CZ" dirty="0"/>
              <a:t>uznává, že má problém, ale není schopen ho sám řešit, je zcela závislý na aktivitě jiných</a:t>
            </a:r>
          </a:p>
          <a:p>
            <a:pPr marL="171450" indent="-171450">
              <a:buFontTx/>
              <a:buChar char="-"/>
            </a:pPr>
            <a:r>
              <a:rPr lang="cs-CZ" dirty="0"/>
              <a:t>začíná zkoušet něco řešit sám, ale potřebuje podporu</a:t>
            </a:r>
          </a:p>
          <a:p>
            <a:pPr marL="171450" indent="-171450">
              <a:buFontTx/>
              <a:buChar char="-"/>
            </a:pPr>
            <a:r>
              <a:rPr lang="cs-CZ" dirty="0"/>
              <a:t>upevňuje nové postupy</a:t>
            </a:r>
          </a:p>
          <a:p>
            <a:pPr marL="171450" indent="-171450">
              <a:buFontTx/>
              <a:buChar char="-"/>
            </a:pPr>
            <a:r>
              <a:rPr lang="cs-CZ" dirty="0"/>
              <a:t>je samostatný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FA19D-EF42-48CF-9A2B-A04F3A85A58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14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0D2CC-2054-459D-A054-CE48E07FE9E0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88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B70E0-BC1F-406E-872C-846EE15A3B2A}" type="slidenum">
              <a:rPr lang="cs-CZ" altLang="cs-CZ"/>
              <a:pPr/>
              <a:t>12</a:t>
            </a:fld>
            <a:endParaRPr lang="cs-CZ" altLang="cs-CZ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0127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1" y="260648"/>
            <a:ext cx="802587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52" y="170648"/>
            <a:ext cx="22285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8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cs-CZ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83F-E8B0-440E-85B9-4C3A06A570CB}" type="datetimeFigureOut">
              <a:rPr lang="cs-CZ" smtClean="0"/>
              <a:t>21.11.2022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81" y="5876578"/>
            <a:ext cx="2257115" cy="432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57" y="6315169"/>
            <a:ext cx="252000" cy="252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88" y="6309272"/>
            <a:ext cx="252000" cy="252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1" y="260648"/>
            <a:ext cx="802587" cy="90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52" y="170648"/>
            <a:ext cx="22285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4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varian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4800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201219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6948264" y="6165304"/>
            <a:ext cx="1800200" cy="360040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1" y="260648"/>
            <a:ext cx="802587" cy="90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52" y="170648"/>
            <a:ext cx="22285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6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varian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1" y="260648"/>
            <a:ext cx="802587" cy="90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52" y="170648"/>
            <a:ext cx="22285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3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bsah varian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83F-E8B0-440E-85B9-4C3A06A570CB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1" y="260648"/>
            <a:ext cx="802587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52" y="170648"/>
            <a:ext cx="22285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9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sah varian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4800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708919"/>
            <a:ext cx="40392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2708919"/>
            <a:ext cx="40392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83F-E8B0-440E-85B9-4C3A06A570CB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1" y="260648"/>
            <a:ext cx="802587" cy="90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52" y="170648"/>
            <a:ext cx="22285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2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bsah variant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6104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2420888"/>
            <a:ext cx="4039200" cy="8640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3284982"/>
            <a:ext cx="4039200" cy="28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2420888"/>
            <a:ext cx="4039200" cy="864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9" y="3284982"/>
            <a:ext cx="4039200" cy="28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83F-E8B0-440E-85B9-4C3A06A570CB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1" y="260648"/>
            <a:ext cx="802587" cy="90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52" y="170648"/>
            <a:ext cx="22285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6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sah variant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83F-E8B0-440E-85B9-4C3A06A570CB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1" y="260648"/>
            <a:ext cx="802587" cy="90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52" y="170648"/>
            <a:ext cx="22285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9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variant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3" y="1484784"/>
            <a:ext cx="3009600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3888" y="1484784"/>
            <a:ext cx="513360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2636912"/>
            <a:ext cx="3009600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83F-E8B0-440E-85B9-4C3A06A570CB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1" y="260648"/>
            <a:ext cx="802587" cy="90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52" y="170648"/>
            <a:ext cx="22285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8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sah variant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63688" y="1340767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83F-E8B0-440E-85B9-4C3A06A570CB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1" y="260648"/>
            <a:ext cx="802587" cy="90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52" y="170648"/>
            <a:ext cx="22285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2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E983F-E8B0-440E-85B9-4C3A06A570CB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29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b="0" dirty="0"/>
              <a:t>Probační dům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3" y="3886200"/>
            <a:ext cx="7943279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cs-CZ" sz="2000" b="0" dirty="0"/>
          </a:p>
          <a:p>
            <a:pPr eaLnBrk="1" hangingPunct="1">
              <a:defRPr/>
            </a:pPr>
            <a:endParaRPr lang="cs-CZ" sz="2000" b="0" dirty="0"/>
          </a:p>
          <a:p>
            <a:pPr eaLnBrk="1" hangingPunct="1">
              <a:defRPr/>
            </a:pPr>
            <a:r>
              <a:rPr lang="cs-CZ" sz="2000" b="0" dirty="0">
                <a:solidFill>
                  <a:schemeClr val="tx1"/>
                </a:solidFill>
              </a:rPr>
              <a:t>Projekt Zpátky do života financován z Norských fondů 2014-2021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3"/>
          <a:stretch/>
        </p:blipFill>
        <p:spPr bwMode="auto">
          <a:xfrm>
            <a:off x="5364088" y="188640"/>
            <a:ext cx="3406775" cy="972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180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CED45E8-86BE-469B-AD30-06BB541845A1}"/>
              </a:ext>
            </a:extLst>
          </p:cNvPr>
          <p:cNvSpPr txBox="1">
            <a:spLocks noChangeArrowheads="1"/>
          </p:cNvSpPr>
          <p:nvPr/>
        </p:nvSpPr>
        <p:spPr>
          <a:xfrm>
            <a:off x="416024" y="54868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400" dirty="0"/>
              <a:t>Spolupráce v lokalitě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1809FCC-7ABC-455B-A87D-958A25EA68B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28800"/>
            <a:ext cx="8147248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Středisko Probační a mediační služby Písek</a:t>
            </a:r>
          </a:p>
          <a:p>
            <a:pPr algn="just">
              <a:spcBef>
                <a:spcPts val="0"/>
              </a:spcBef>
            </a:pPr>
            <a:endParaRPr lang="cs-CZ" sz="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/>
              <a:t>Bezpečnost a informovanost</a:t>
            </a:r>
          </a:p>
          <a:p>
            <a:pPr algn="just">
              <a:spcBef>
                <a:spcPts val="0"/>
              </a:spcBef>
            </a:pPr>
            <a:r>
              <a:rPr lang="cs-CZ" sz="1600" dirty="0"/>
              <a:t>Opakovaná jednání a předávání aktuálních informací – vedení ÚO Policie ČR Písek, Městská policie Písek, Okresní státní zastupitelství v Písku</a:t>
            </a:r>
          </a:p>
          <a:p>
            <a:pPr algn="just">
              <a:spcBef>
                <a:spcPts val="0"/>
              </a:spcBef>
            </a:pPr>
            <a:r>
              <a:rPr lang="cs-CZ" sz="1600" dirty="0"/>
              <a:t>Spolupracující organizace – státní i neziskový sektor, veřejnost</a:t>
            </a:r>
          </a:p>
          <a:p>
            <a:pPr algn="just">
              <a:spcBef>
                <a:spcPts val="0"/>
              </a:spcBef>
            </a:pPr>
            <a:r>
              <a:rPr lang="cs-CZ" sz="1600" dirty="0"/>
              <a:t>Veřejné slyšení v únoru 2020, listopadu 2022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/>
              <a:t>Město Písek</a:t>
            </a:r>
          </a:p>
          <a:p>
            <a:pPr algn="just">
              <a:spcBef>
                <a:spcPts val="0"/>
              </a:spcBef>
            </a:pPr>
            <a:r>
              <a:rPr lang="cs-CZ" sz="1600" dirty="0"/>
              <a:t>Probíhá komunikace a předávání aktuálních informací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/>
              <a:t>Úřad práce ČR – kontaktní pracoviště Písek</a:t>
            </a:r>
          </a:p>
          <a:p>
            <a:pPr algn="just">
              <a:spcBef>
                <a:spcPts val="0"/>
              </a:spcBef>
            </a:pPr>
            <a:r>
              <a:rPr lang="cs-CZ" sz="1600" dirty="0"/>
              <a:t>Spolupráce s ředitelem odboru</a:t>
            </a:r>
          </a:p>
          <a:p>
            <a:pPr algn="just">
              <a:spcBef>
                <a:spcPts val="0"/>
              </a:spcBef>
            </a:pPr>
            <a:r>
              <a:rPr lang="cs-CZ" sz="1600" dirty="0"/>
              <a:t>Nastavení pravidel – evidence uchazeče, mimořádná okamžitá pomoc, příspěvek na živobytí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/>
              <a:t>Další klíčové kontakty</a:t>
            </a:r>
          </a:p>
          <a:p>
            <a:pPr algn="just">
              <a:spcBef>
                <a:spcPts val="0"/>
              </a:spcBef>
            </a:pPr>
            <a:r>
              <a:rPr lang="cs-CZ" sz="1600" dirty="0"/>
              <a:t>NNO poskytující sociálních služby </a:t>
            </a:r>
          </a:p>
          <a:p>
            <a:pPr algn="just">
              <a:spcBef>
                <a:spcPts val="0"/>
              </a:spcBef>
            </a:pPr>
            <a:r>
              <a:rPr lang="cs-CZ" sz="1600" dirty="0"/>
              <a:t>Potenciální zaměstnavatelé</a:t>
            </a:r>
          </a:p>
          <a:p>
            <a:pPr algn="just">
              <a:spcBef>
                <a:spcPts val="0"/>
              </a:spcBef>
            </a:pPr>
            <a:r>
              <a:rPr lang="cs-CZ" sz="1600" dirty="0"/>
              <a:t>Praktičtí lékaři</a:t>
            </a:r>
          </a:p>
        </p:txBody>
      </p:sp>
    </p:spTree>
    <p:extLst>
      <p:ext uri="{BB962C8B-B14F-4D97-AF65-F5344CB8AC3E}">
        <p14:creationId xmlns:p14="http://schemas.microsoft.com/office/powerpoint/2010/main" val="273574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1672"/>
            <a:ext cx="7772400" cy="5559369"/>
          </a:xfrm>
        </p:spPr>
        <p:txBody>
          <a:bodyPr>
            <a:noAutofit/>
          </a:bodyPr>
          <a:lstStyle/>
          <a:p>
            <a:pPr algn="l"/>
            <a:r>
              <a:rPr lang="cs-CZ" sz="2800" dirty="0"/>
              <a:t>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EF15C3-6C76-4220-972B-664F1874FD12}"/>
              </a:ext>
            </a:extLst>
          </p:cNvPr>
          <p:cNvSpPr txBox="1">
            <a:spLocks noChangeArrowheads="1"/>
          </p:cNvSpPr>
          <p:nvPr/>
        </p:nvSpPr>
        <p:spPr>
          <a:xfrm>
            <a:off x="1331640" y="196622"/>
            <a:ext cx="7200800" cy="9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72B5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altLang="cs-CZ" sz="32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02009"/>
            <a:ext cx="5904656" cy="53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79512" y="1412776"/>
            <a:ext cx="8712968" cy="510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7800" lvl="1" algn="l">
              <a:lnSpc>
                <a:spcPct val="130000"/>
              </a:lnSpc>
            </a:pPr>
            <a:endParaRPr lang="pl-PL" altLang="cs-CZ" sz="1400" b="1" dirty="0"/>
          </a:p>
        </p:txBody>
      </p:sp>
      <p:pic>
        <p:nvPicPr>
          <p:cNvPr id="4" name="Obrázek 3" descr="Obsah obrázku obloha, exteriér, strom, budova&#10;&#10;Popis byl vytvořen automaticky">
            <a:extLst>
              <a:ext uri="{FF2B5EF4-FFF2-40B4-BE49-F238E27FC236}">
                <a16:creationId xmlns:a16="http://schemas.microsoft.com/office/drawing/2014/main" id="{70A23F42-05CF-4F00-B8D2-B937E749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244408" cy="508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7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EB42AF0-F754-4E40-9A69-D370536BF3EF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764704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dirty="0"/>
              <a:t>Východiska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9140474-77F8-472D-9D4F-9248C074CF49}"/>
              </a:ext>
            </a:extLst>
          </p:cNvPr>
          <p:cNvSpPr txBox="1">
            <a:spLocks noChangeArrowheads="1"/>
          </p:cNvSpPr>
          <p:nvPr/>
        </p:nvSpPr>
        <p:spPr>
          <a:xfrm>
            <a:off x="590872" y="2636912"/>
            <a:ext cx="8066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800"/>
              </a:spcBef>
            </a:pPr>
            <a:r>
              <a:rPr lang="cs-CZ" sz="2400" b="1" i="0" dirty="0">
                <a:effectLst/>
              </a:rPr>
              <a:t>Koncepce rozvoje probace a mediace do roku 2025 </a:t>
            </a:r>
            <a:r>
              <a:rPr lang="cs-CZ" sz="2400" b="0" i="0" dirty="0">
                <a:effectLst/>
              </a:rPr>
              <a:t>schválená 11. října 2017 usnesením vlády č. 733 (Specifický cíl 1.4. Integrovat pachatele do života ve společnosti)</a:t>
            </a:r>
          </a:p>
          <a:p>
            <a:pPr algn="l">
              <a:spcBef>
                <a:spcPts val="1800"/>
              </a:spcBef>
            </a:pPr>
            <a:r>
              <a:rPr lang="cs-CZ" sz="2400" b="1" i="0" dirty="0">
                <a:effectLst/>
              </a:rPr>
              <a:t>Programové prohlášení vlády </a:t>
            </a:r>
            <a:r>
              <a:rPr lang="cs-CZ" sz="2400" i="0" dirty="0">
                <a:effectLst/>
              </a:rPr>
              <a:t>(podpoříme rozšíření konceptu probačních domů) </a:t>
            </a:r>
            <a:endParaRPr lang="cs-CZ" sz="2400" dirty="0"/>
          </a:p>
          <a:p>
            <a:pPr>
              <a:spcBef>
                <a:spcPts val="1800"/>
              </a:spcBef>
            </a:pPr>
            <a:r>
              <a:rPr lang="cs-CZ" sz="2400" b="1" i="0" dirty="0">
                <a:effectLst/>
              </a:rPr>
              <a:t>Pilotní projekt ve spolupráci se z. s. Nová šance </a:t>
            </a:r>
            <a:r>
              <a:rPr lang="cs-CZ" sz="2400" b="0" i="0" dirty="0">
                <a:effectLst/>
              </a:rPr>
              <a:t>v Ostravě 2015-2016</a:t>
            </a:r>
          </a:p>
          <a:p>
            <a:pPr algn="l">
              <a:spcBef>
                <a:spcPts val="1800"/>
              </a:spcBef>
            </a:pPr>
            <a:r>
              <a:rPr lang="cs-CZ" sz="2400" b="1" i="0" dirty="0">
                <a:effectLst/>
              </a:rPr>
              <a:t>Zahraniční zkušenosti</a:t>
            </a:r>
            <a:endParaRPr lang="cs-CZ" sz="2400" b="0" i="0" dirty="0">
              <a:effectLst/>
            </a:endParaRPr>
          </a:p>
          <a:p>
            <a:pPr marL="0" indent="0" algn="just">
              <a:buNone/>
            </a:pPr>
            <a:endParaRPr lang="cs-CZ" sz="4000" dirty="0"/>
          </a:p>
          <a:p>
            <a:pPr marL="457200" lvl="1" indent="0" algn="just">
              <a:buNone/>
            </a:pPr>
            <a:endParaRPr lang="cs-CZ" sz="3500" dirty="0"/>
          </a:p>
          <a:p>
            <a:pPr marL="0" indent="0" algn="just">
              <a:buNone/>
            </a:pPr>
            <a:endParaRPr lang="cs-CZ" sz="4000" dirty="0">
              <a:solidFill>
                <a:srgbClr val="FF0000"/>
              </a:solidFill>
            </a:endParaRPr>
          </a:p>
          <a:p>
            <a:pPr lvl="1" algn="just"/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5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EB42AF0-F754-4E40-9A69-D370536BF3EF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404664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dirty="0"/>
              <a:t>Projekt Zpátky do života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9140474-77F8-472D-9D4F-9248C074CF4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060847"/>
            <a:ext cx="8066856" cy="3960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b="0" i="0" dirty="0">
                <a:effectLst/>
              </a:rPr>
              <a:t>Projekt Zpátky do života je financován z </a:t>
            </a:r>
            <a:r>
              <a:rPr lang="cs-CZ" sz="2400" b="1" i="0" dirty="0">
                <a:effectLst/>
              </a:rPr>
              <a:t>Norských fondů </a:t>
            </a:r>
            <a:r>
              <a:rPr lang="cs-CZ" sz="2400" b="0" i="0" dirty="0">
                <a:effectLst/>
              </a:rPr>
              <a:t>a je realizován v období 1. května 2020 - 30. dubna 2024.</a:t>
            </a:r>
          </a:p>
          <a:p>
            <a:pPr algn="just"/>
            <a:endParaRPr lang="cs-CZ" sz="900" b="0" i="0" dirty="0">
              <a:effectLst/>
            </a:endParaRPr>
          </a:p>
          <a:p>
            <a:pPr algn="just"/>
            <a:r>
              <a:rPr lang="cs-CZ" sz="2400" b="0" i="0" dirty="0">
                <a:effectLst/>
              </a:rPr>
              <a:t>Věnuje se oblasti </a:t>
            </a:r>
            <a:r>
              <a:rPr lang="cs-CZ" sz="2400" b="1" i="0" dirty="0">
                <a:effectLst/>
              </a:rPr>
              <a:t>návratu odsouzených zpátky do společnosti</a:t>
            </a:r>
            <a:r>
              <a:rPr lang="cs-CZ" sz="2400" b="0" i="0" dirty="0">
                <a:effectLst/>
              </a:rPr>
              <a:t>. Hlavním cílem je zkvalitnit proces resocializace těchto osob a poskytnout jim nástroje k reflexi své trestné činnosti a k opuštění kriminální kariéry. Projekt se tohoto snaží docílit rozšířením a zvýšením dostupnosti </a:t>
            </a:r>
            <a:r>
              <a:rPr lang="cs-CZ" sz="2400" b="1" i="0" dirty="0">
                <a:effectLst/>
              </a:rPr>
              <a:t>resocializačních programů </a:t>
            </a:r>
            <a:r>
              <a:rPr lang="cs-CZ" sz="2400" b="0" i="0" dirty="0">
                <a:effectLst/>
              </a:rPr>
              <a:t>v České republice pro klienty Probační a mediační služby pomocí </a:t>
            </a:r>
            <a:r>
              <a:rPr lang="cs-CZ" sz="2400" b="1" i="0" dirty="0">
                <a:effectLst/>
              </a:rPr>
              <a:t>programových center </a:t>
            </a:r>
            <a:r>
              <a:rPr lang="cs-CZ" sz="2400" b="0" i="0" dirty="0">
                <a:effectLst/>
              </a:rPr>
              <a:t>a </a:t>
            </a:r>
            <a:r>
              <a:rPr lang="cs-CZ" sz="2400" b="1" i="0" dirty="0">
                <a:effectLst/>
              </a:rPr>
              <a:t>probačního domu</a:t>
            </a:r>
            <a:r>
              <a:rPr lang="cs-CZ" sz="2400" b="0" i="0" dirty="0">
                <a:effectLst/>
              </a:rPr>
              <a:t>.</a:t>
            </a:r>
          </a:p>
          <a:p>
            <a:pPr algn="just"/>
            <a:endParaRPr lang="cs-CZ" sz="900" b="0" i="0" dirty="0">
              <a:effectLst/>
            </a:endParaRPr>
          </a:p>
          <a:p>
            <a:pPr algn="just"/>
            <a:r>
              <a:rPr lang="cs-CZ" sz="2400" b="1" i="0" dirty="0">
                <a:effectLst/>
              </a:rPr>
              <a:t>Programová centra</a:t>
            </a:r>
            <a:r>
              <a:rPr lang="cs-CZ" sz="2400" b="0" i="0" dirty="0">
                <a:effectLst/>
              </a:rPr>
              <a:t> nyní fungují v 5 lokalitách ČR.</a:t>
            </a:r>
          </a:p>
          <a:p>
            <a:pPr algn="just"/>
            <a:endParaRPr lang="cs-CZ" sz="900" b="0" i="0" dirty="0">
              <a:effectLst/>
            </a:endParaRPr>
          </a:p>
          <a:p>
            <a:pPr algn="just"/>
            <a:r>
              <a:rPr lang="cs-CZ" sz="2400" b="1" i="0" dirty="0">
                <a:effectLst/>
              </a:rPr>
              <a:t>Partneři projektu: </a:t>
            </a:r>
            <a:r>
              <a:rPr lang="cs-CZ" sz="2400" b="0" i="0" dirty="0">
                <a:effectLst/>
              </a:rPr>
              <a:t>Vězeňská služba ČR a Norská nápravná služba – probační středisko a dům na půl cesty pro region </a:t>
            </a:r>
            <a:r>
              <a:rPr lang="cs-CZ" sz="2400" b="0" i="0" dirty="0" err="1">
                <a:effectLst/>
              </a:rPr>
              <a:t>Buskerud</a:t>
            </a:r>
            <a:endParaRPr lang="cs-CZ" sz="2400" b="0" i="0" dirty="0">
              <a:effectLst/>
            </a:endParaRPr>
          </a:p>
          <a:p>
            <a:pPr marL="0" indent="0" algn="just">
              <a:buNone/>
            </a:pPr>
            <a:endParaRPr lang="cs-CZ" sz="4000" dirty="0"/>
          </a:p>
          <a:p>
            <a:pPr marL="457200" lvl="1" indent="0" algn="just">
              <a:buNone/>
            </a:pPr>
            <a:endParaRPr lang="cs-CZ" sz="3500" dirty="0"/>
          </a:p>
          <a:p>
            <a:pPr marL="0" indent="0" algn="just">
              <a:buNone/>
            </a:pPr>
            <a:endParaRPr lang="cs-CZ" sz="4000" dirty="0">
              <a:solidFill>
                <a:srgbClr val="FF0000"/>
              </a:solidFill>
            </a:endParaRPr>
          </a:p>
          <a:p>
            <a:pPr lvl="1" algn="just"/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5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EB42AF0-F754-4E40-9A69-D370536BF3E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8760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dirty="0"/>
              <a:t>Probační dům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9140474-77F8-472D-9D4F-9248C074CF4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212976"/>
            <a:ext cx="7924800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3100" dirty="0"/>
              <a:t>Probační dům je zřizován Probační a mediační službou v Písku s kapacitou 16 osob</a:t>
            </a:r>
          </a:p>
          <a:p>
            <a:pPr algn="just"/>
            <a:endParaRPr lang="cs-CZ" sz="3100" dirty="0"/>
          </a:p>
          <a:p>
            <a:pPr algn="just"/>
            <a:r>
              <a:rPr lang="cs-CZ" sz="3100" dirty="0"/>
              <a:t>Poskytuje šestiměsíční pobytový resocializační program podmíněně propuštěným z výkonu trestu odnětí svobody </a:t>
            </a:r>
          </a:p>
          <a:p>
            <a:pPr algn="just"/>
            <a:endParaRPr lang="cs-CZ" sz="3100" dirty="0"/>
          </a:p>
          <a:p>
            <a:pPr algn="just"/>
            <a:r>
              <a:rPr lang="cs-CZ" sz="3100" dirty="0"/>
              <a:t>Podporuje začlenění do společnosti a umožňuje intenzivní práci a podporu propuštěným v rizikovém období prvních měsíců po propuštění</a:t>
            </a:r>
          </a:p>
          <a:p>
            <a:pPr marL="0" indent="0" algn="just">
              <a:buNone/>
            </a:pPr>
            <a:endParaRPr lang="cs-CZ" sz="4000" dirty="0"/>
          </a:p>
          <a:p>
            <a:pPr marL="457200" lvl="1" indent="0" algn="just">
              <a:buNone/>
            </a:pPr>
            <a:endParaRPr lang="cs-CZ" sz="3500" dirty="0"/>
          </a:p>
          <a:p>
            <a:pPr marL="0" indent="0" algn="just">
              <a:buNone/>
            </a:pPr>
            <a:endParaRPr lang="cs-CZ" sz="4000" dirty="0">
              <a:solidFill>
                <a:srgbClr val="FF0000"/>
              </a:solidFill>
            </a:endParaRPr>
          </a:p>
          <a:p>
            <a:pPr lvl="1" algn="just"/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DB5EC6-9F81-4CA7-94CF-88D610224E6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8760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dirty="0"/>
              <a:t>Východiska zařízení a základní principy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DDDA5E7-2A73-4874-BF48-ABB1F8F1A16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636912"/>
            <a:ext cx="7924800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cs-CZ" sz="2000" b="1" dirty="0"/>
              <a:t>Účel zařízení</a:t>
            </a:r>
          </a:p>
          <a:p>
            <a:pPr algn="just">
              <a:spcBef>
                <a:spcPts val="0"/>
              </a:spcBef>
            </a:pPr>
            <a:r>
              <a:rPr lang="cs-CZ" sz="2000" dirty="0"/>
              <a:t>Podpora procesu </a:t>
            </a:r>
            <a:r>
              <a:rPr lang="cs-CZ" sz="2000" dirty="0" err="1"/>
              <a:t>desistence</a:t>
            </a:r>
            <a:r>
              <a:rPr lang="cs-CZ" sz="2000" dirty="0"/>
              <a:t> (opouštění kriminální kariéry)</a:t>
            </a:r>
          </a:p>
          <a:p>
            <a:pPr algn="just">
              <a:spcBef>
                <a:spcPts val="0"/>
              </a:spcBef>
            </a:pPr>
            <a:r>
              <a:rPr lang="cs-CZ" sz="2000" dirty="0"/>
              <a:t>Řešení projevů </a:t>
            </a:r>
            <a:r>
              <a:rPr lang="cs-CZ" sz="2000" dirty="0" err="1"/>
              <a:t>prizonizace</a:t>
            </a:r>
            <a:r>
              <a:rPr lang="cs-CZ" sz="2000" dirty="0"/>
              <a:t> (následků dlouhodobého pobytu ve vězení)</a:t>
            </a:r>
          </a:p>
          <a:p>
            <a:pPr algn="just">
              <a:spcBef>
                <a:spcPts val="0"/>
              </a:spcBef>
            </a:pPr>
            <a:r>
              <a:rPr lang="cs-CZ" sz="2000" dirty="0"/>
              <a:t>Podpora začlenění do společnosti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0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000" b="1" dirty="0"/>
              <a:t>Principy práce</a:t>
            </a:r>
          </a:p>
          <a:p>
            <a:pPr algn="just">
              <a:spcBef>
                <a:spcPts val="0"/>
              </a:spcBef>
            </a:pPr>
            <a:r>
              <a:rPr lang="cs-CZ" sz="2000" dirty="0"/>
              <a:t>Individuální přístup</a:t>
            </a:r>
          </a:p>
          <a:p>
            <a:pPr algn="just">
              <a:spcBef>
                <a:spcPts val="0"/>
              </a:spcBef>
            </a:pPr>
            <a:r>
              <a:rPr lang="cs-CZ" sz="2000" dirty="0"/>
              <a:t>Aktivizace účastníků</a:t>
            </a:r>
          </a:p>
          <a:p>
            <a:pPr algn="just">
              <a:spcBef>
                <a:spcPts val="0"/>
              </a:spcBef>
            </a:pPr>
            <a:r>
              <a:rPr lang="cs-CZ" sz="2000" dirty="0"/>
              <a:t>Posilování silných stránek a předcházení rizik</a:t>
            </a:r>
          </a:p>
          <a:p>
            <a:pPr algn="just">
              <a:spcBef>
                <a:spcPts val="0"/>
              </a:spcBef>
            </a:pPr>
            <a:r>
              <a:rPr lang="cs-CZ" sz="2000" dirty="0"/>
              <a:t>Restorativní principy</a:t>
            </a:r>
          </a:p>
          <a:p>
            <a:pPr algn="just">
              <a:spcBef>
                <a:spcPts val="0"/>
              </a:spcBef>
            </a:pPr>
            <a:r>
              <a:rPr lang="cs-CZ" sz="2000" dirty="0"/>
              <a:t>Princip normality</a:t>
            </a:r>
          </a:p>
        </p:txBody>
      </p:sp>
    </p:spTree>
    <p:extLst>
      <p:ext uri="{BB962C8B-B14F-4D97-AF65-F5344CB8AC3E}">
        <p14:creationId xmlns:p14="http://schemas.microsoft.com/office/powerpoint/2010/main" val="208878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21DB005-A158-4F11-8007-63A9F17F2AB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8760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dirty="0"/>
              <a:t>Komu je Probační dům určen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2F46DBB-A3D4-49D4-8DFE-FBB460DE5BD7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564904"/>
            <a:ext cx="7924800" cy="3603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podmíněně propuštění dospělí muži (mají uložen dohled a přiměřenou povinnost účastnit se pobytového resocializačního programu)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předpokládané potíže v resocializaci (dlouhodobé nebo opakované tresty, </a:t>
            </a:r>
            <a:r>
              <a:rPr lang="cs-CZ" sz="2000" dirty="0" err="1"/>
              <a:t>prizonizace</a:t>
            </a:r>
            <a:r>
              <a:rPr lang="cs-CZ" sz="2000" dirty="0"/>
              <a:t> apod.)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potřebují intenzivnější míru podpory po podmíněném propuštění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jsou motivovaní na sobě pracovat a motivaci již během výkonu trestu prokázali</a:t>
            </a:r>
          </a:p>
        </p:txBody>
      </p:sp>
    </p:spTree>
    <p:extLst>
      <p:ext uri="{BB962C8B-B14F-4D97-AF65-F5344CB8AC3E}">
        <p14:creationId xmlns:p14="http://schemas.microsoft.com/office/powerpoint/2010/main" val="2593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72AF5B9-63EF-4AC2-95DA-12E589D3ACE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980729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dirty="0"/>
              <a:t>Podoba programu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AD5772E-F7EC-43D9-96DD-8F7C4FEB5B1E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2276872"/>
            <a:ext cx="7922840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Podpora účastníků v těchto oblastech</a:t>
            </a:r>
            <a:endParaRPr lang="cs-CZ" sz="1800" dirty="0"/>
          </a:p>
          <a:p>
            <a:pPr lvl="0">
              <a:spcBef>
                <a:spcPts val="0"/>
              </a:spcBef>
            </a:pPr>
            <a:r>
              <a:rPr lang="cs-CZ" sz="1800" dirty="0"/>
              <a:t>Přijetí odpovědnosti za následky trestného činu a prevence rizik recidivy</a:t>
            </a:r>
          </a:p>
          <a:p>
            <a:pPr lvl="0">
              <a:spcBef>
                <a:spcPts val="0"/>
              </a:spcBef>
            </a:pPr>
            <a:r>
              <a:rPr lang="cs-CZ" sz="1800" dirty="0"/>
              <a:t>Práce</a:t>
            </a:r>
          </a:p>
          <a:p>
            <a:pPr lvl="0">
              <a:spcBef>
                <a:spcPts val="0"/>
              </a:spcBef>
            </a:pPr>
            <a:r>
              <a:rPr lang="cs-CZ" sz="1800" dirty="0"/>
              <a:t>Bydlení (zajištění stabilního bydlení v odpovídajících podmínkách)</a:t>
            </a:r>
          </a:p>
          <a:p>
            <a:pPr lvl="0">
              <a:spcBef>
                <a:spcPts val="0"/>
              </a:spcBef>
            </a:pPr>
            <a:r>
              <a:rPr lang="cs-CZ" sz="1800" dirty="0"/>
              <a:t>Finance (finanční gramotnost, řešení závazků a dluhů)</a:t>
            </a:r>
          </a:p>
          <a:p>
            <a:pPr lvl="0">
              <a:spcBef>
                <a:spcPts val="0"/>
              </a:spcBef>
            </a:pPr>
            <a:r>
              <a:rPr lang="cs-CZ" sz="1800" dirty="0"/>
              <a:t>Závislosti (drogy, alkohol, gamblerství apod.)</a:t>
            </a:r>
          </a:p>
          <a:p>
            <a:pPr>
              <a:spcBef>
                <a:spcPts val="0"/>
              </a:spcBef>
            </a:pPr>
            <a:r>
              <a:rPr lang="cs-CZ" sz="1800" dirty="0"/>
              <a:t>Vztahy (rodina, přátelé, děti) </a:t>
            </a:r>
          </a:p>
          <a:p>
            <a:pPr>
              <a:spcBef>
                <a:spcPts val="0"/>
              </a:spcBef>
            </a:pPr>
            <a:r>
              <a:rPr lang="cs-CZ" sz="1800" dirty="0"/>
              <a:t>Základní dovednosti pro život (péče o sebe, péče o zdraví, trávení volného času)</a:t>
            </a:r>
          </a:p>
          <a:p>
            <a:pPr>
              <a:spcBef>
                <a:spcPts val="0"/>
              </a:spcBef>
            </a:pPr>
            <a:endParaRPr lang="cs-CZ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b="1" dirty="0">
                <a:latin typeface="+mj-lt"/>
              </a:rPr>
              <a:t>Provoz domu</a:t>
            </a:r>
          </a:p>
          <a:p>
            <a:pPr lvl="0">
              <a:spcBef>
                <a:spcPts val="0"/>
              </a:spcBef>
            </a:pPr>
            <a:r>
              <a:rPr lang="cs-CZ" sz="1800" dirty="0"/>
              <a:t>Dvoulůžkové vybavené pokoje, </a:t>
            </a:r>
          </a:p>
          <a:p>
            <a:pPr lvl="0">
              <a:spcBef>
                <a:spcPts val="0"/>
              </a:spcBef>
            </a:pPr>
            <a:r>
              <a:rPr lang="cs-CZ" sz="1800" dirty="0"/>
              <a:t>Společné koupelny, kuchyně, prádelna</a:t>
            </a:r>
          </a:p>
          <a:p>
            <a:pPr lvl="0">
              <a:spcBef>
                <a:spcPts val="0"/>
              </a:spcBef>
            </a:pPr>
            <a:r>
              <a:rPr lang="cs-CZ" sz="1800" dirty="0"/>
              <a:t>Denní režim co nejpodobnější obvyklému životu</a:t>
            </a:r>
          </a:p>
        </p:txBody>
      </p:sp>
    </p:spTree>
    <p:extLst>
      <p:ext uri="{BB962C8B-B14F-4D97-AF65-F5344CB8AC3E}">
        <p14:creationId xmlns:p14="http://schemas.microsoft.com/office/powerpoint/2010/main" val="360478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99E08EE-BF67-47FB-991E-483ACFDC5FC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8760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dirty="0"/>
              <a:t>Pravidla Probačního domu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6B06C76-2FA3-42E4-8AA8-49729E0A3549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2924944"/>
            <a:ext cx="7488832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r>
              <a:rPr lang="cs-CZ" sz="2000" b="1" dirty="0"/>
              <a:t>Základní pravidla</a:t>
            </a:r>
          </a:p>
          <a:p>
            <a:pPr algn="just"/>
            <a:r>
              <a:rPr lang="cs-CZ" sz="2000" dirty="0"/>
              <a:t>Zdržovat se v probačním domě ve stanovený čas</a:t>
            </a:r>
          </a:p>
          <a:p>
            <a:pPr algn="just"/>
            <a:r>
              <a:rPr lang="cs-CZ" sz="2000" dirty="0"/>
              <a:t>Spolupracovat s týmem a aktivně řešit své záležitosti </a:t>
            </a:r>
          </a:p>
          <a:p>
            <a:pPr algn="just"/>
            <a:r>
              <a:rPr lang="cs-CZ" sz="2000" dirty="0"/>
              <a:t>Zdržet se požívání alkoholu a návykových látek</a:t>
            </a:r>
          </a:p>
          <a:p>
            <a:pPr algn="just"/>
            <a:r>
              <a:rPr lang="cs-CZ" sz="2000" dirty="0"/>
              <a:t>Slušně se chovat k druhým, zejména pracovníkům a  spolubydlícím</a:t>
            </a:r>
          </a:p>
          <a:p>
            <a:pPr algn="just"/>
            <a:r>
              <a:rPr lang="cs-CZ" sz="2000" dirty="0"/>
              <a:t>Pečovat o dům</a:t>
            </a:r>
          </a:p>
          <a:p>
            <a:pPr marL="0" indent="0" algn="just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8757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FBA178C-0DF2-43AA-9D9F-E508ACE69D6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8760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dirty="0"/>
              <a:t>Tým pracovníků probačního domu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EE9A74A-BE83-4131-A349-06BFEEA1465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408584"/>
            <a:ext cx="7924800" cy="3760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2800" b="1" dirty="0">
              <a:latin typeface="+mj-lt"/>
            </a:endParaRPr>
          </a:p>
          <a:p>
            <a:pPr marL="0" indent="0" algn="just">
              <a:buNone/>
            </a:pPr>
            <a:r>
              <a:rPr lang="cs-CZ" sz="2300" b="1" dirty="0">
                <a:latin typeface="+mj-lt"/>
              </a:rPr>
              <a:t>Vedoucí Probačního domu</a:t>
            </a:r>
          </a:p>
          <a:p>
            <a:pPr algn="just"/>
            <a:r>
              <a:rPr lang="cs-CZ" sz="2300" dirty="0">
                <a:latin typeface="+mj-lt"/>
              </a:rPr>
              <a:t>Řídí tým pracovníků</a:t>
            </a:r>
          </a:p>
          <a:p>
            <a:pPr algn="just"/>
            <a:r>
              <a:rPr lang="cs-CZ" sz="2300" dirty="0">
                <a:latin typeface="+mj-lt"/>
              </a:rPr>
              <a:t>Koordinuje využívání kapacity zařízení</a:t>
            </a:r>
          </a:p>
          <a:p>
            <a:pPr algn="just"/>
            <a:r>
              <a:rPr lang="cs-CZ" sz="2300" dirty="0">
                <a:latin typeface="+mj-lt"/>
              </a:rPr>
              <a:t>Komunikuje se spolupracujícími institucemi</a:t>
            </a:r>
          </a:p>
          <a:p>
            <a:pPr algn="just"/>
            <a:endParaRPr lang="cs-CZ" sz="2300" dirty="0">
              <a:latin typeface="+mj-lt"/>
            </a:endParaRPr>
          </a:p>
          <a:p>
            <a:pPr marL="0" indent="0" algn="just">
              <a:buNone/>
            </a:pPr>
            <a:r>
              <a:rPr lang="cs-CZ" sz="2300" b="1" dirty="0">
                <a:latin typeface="+mj-lt"/>
              </a:rPr>
              <a:t>Klíčoví pracovníci</a:t>
            </a:r>
          </a:p>
          <a:p>
            <a:pPr algn="just"/>
            <a:r>
              <a:rPr lang="cs-CZ" sz="2300" dirty="0">
                <a:latin typeface="+mj-lt"/>
              </a:rPr>
              <a:t>Provádí klienty celým programem (sestavují individuální plány s klienty, koordinují práci s klientem)</a:t>
            </a:r>
          </a:p>
          <a:p>
            <a:pPr algn="just"/>
            <a:endParaRPr lang="cs-CZ" sz="2300" dirty="0">
              <a:latin typeface="+mj-lt"/>
            </a:endParaRPr>
          </a:p>
          <a:p>
            <a:pPr marL="0" indent="0" algn="just">
              <a:buNone/>
            </a:pPr>
            <a:r>
              <a:rPr lang="cs-CZ" sz="2300" b="1" dirty="0">
                <a:latin typeface="+mj-lt"/>
              </a:rPr>
              <a:t>Instruktoři</a:t>
            </a:r>
          </a:p>
          <a:p>
            <a:pPr algn="just"/>
            <a:r>
              <a:rPr lang="cs-CZ" sz="2300" dirty="0">
                <a:latin typeface="+mj-lt"/>
              </a:rPr>
              <a:t>Realizují s klienty běžné činnosti, např. sebeobslužné, volnočasové, vedou je k zařizování praktických záležitostí</a:t>
            </a:r>
          </a:p>
          <a:p>
            <a:pPr algn="just"/>
            <a:endParaRPr lang="cs-CZ" sz="2300" b="1" dirty="0">
              <a:latin typeface="+mj-lt"/>
            </a:endParaRPr>
          </a:p>
          <a:p>
            <a:pPr marL="0" indent="0" algn="just">
              <a:buNone/>
            </a:pPr>
            <a:r>
              <a:rPr lang="cs-CZ" sz="2300" b="1" dirty="0">
                <a:latin typeface="+mj-lt"/>
              </a:rPr>
              <a:t>Vrátní</a:t>
            </a:r>
          </a:p>
        </p:txBody>
      </p:sp>
    </p:spTree>
    <p:extLst>
      <p:ext uri="{BB962C8B-B14F-4D97-AF65-F5344CB8AC3E}">
        <p14:creationId xmlns:p14="http://schemas.microsoft.com/office/powerpoint/2010/main" val="21703659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716</Words>
  <Application>Microsoft Office PowerPoint</Application>
  <PresentationFormat>Předvádění na obrazovce (4:3)</PresentationFormat>
  <Paragraphs>120</Paragraphs>
  <Slides>12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Motiv systému Office</vt:lpstr>
      <vt:lpstr>Probační dům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HLAVNÍ NADPIS</dc:title>
  <dc:creator>Jakešová Miroslava</dc:creator>
  <cp:lastModifiedBy>Špejrová Kamila</cp:lastModifiedBy>
  <cp:revision>63</cp:revision>
  <cp:lastPrinted>2022-11-21T12:45:02Z</cp:lastPrinted>
  <dcterms:created xsi:type="dcterms:W3CDTF">2020-09-03T11:00:26Z</dcterms:created>
  <dcterms:modified xsi:type="dcterms:W3CDTF">2022-11-21T12:58:17Z</dcterms:modified>
</cp:coreProperties>
</file>